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Playfair Display"/>
      <p:regular r:id="rId22"/>
      <p:bold r:id="rId23"/>
      <p:italic r:id="rId24"/>
      <p:boldItalic r:id="rId25"/>
    </p:embeddedFont>
    <p:embeddedFont>
      <p:font typeface="Roboto Mono Light"/>
      <p:regular r:id="rId26"/>
      <p:bold r:id="rId27"/>
      <p:italic r:id="rId28"/>
      <p:boldItalic r:id="rId29"/>
    </p:embeddedFont>
    <p:embeddedFont>
      <p:font typeface="Press Start 2P"/>
      <p:regular r:id="rId30"/>
    </p:embeddedFont>
    <p:embeddedFont>
      <p:font typeface="EB Garamond"/>
      <p:regular r:id="rId31"/>
      <p:bold r:id="rId32"/>
      <p:italic r:id="rId33"/>
      <p:boldItalic r:id="rId34"/>
    </p:embeddedFont>
    <p:embeddedFont>
      <p:font typeface="Roboto Mono Thin"/>
      <p:regular r:id="rId35"/>
      <p:bold r:id="rId36"/>
      <p:italic r:id="rId37"/>
      <p:boldItalic r:id="rId38"/>
    </p:embeddedFont>
    <p:embeddedFont>
      <p:font typeface="EB Garamond Regular"/>
      <p:regular r:id="rId39"/>
      <p:bold r:id="rId40"/>
      <p:italic r:id="rId41"/>
      <p:boldItalic r:id="rId42"/>
    </p:embeddedFont>
    <p:embeddedFont>
      <p:font typeface="Merriweather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BGaramondRegular-bold.fntdata"/><Relationship Id="rId20" Type="http://schemas.openxmlformats.org/officeDocument/2006/relationships/slide" Target="slides/slide15.xml"/><Relationship Id="rId42" Type="http://schemas.openxmlformats.org/officeDocument/2006/relationships/font" Target="fonts/EBGaramondRegular-boldItalic.fntdata"/><Relationship Id="rId41" Type="http://schemas.openxmlformats.org/officeDocument/2006/relationships/font" Target="fonts/EBGaramondRegular-italic.fntdata"/><Relationship Id="rId22" Type="http://schemas.openxmlformats.org/officeDocument/2006/relationships/font" Target="fonts/PlayfairDisplay-regular.fntdata"/><Relationship Id="rId44" Type="http://schemas.openxmlformats.org/officeDocument/2006/relationships/font" Target="fonts/Merriweather-bold.fntdata"/><Relationship Id="rId21" Type="http://schemas.openxmlformats.org/officeDocument/2006/relationships/slide" Target="slides/slide16.xml"/><Relationship Id="rId43" Type="http://schemas.openxmlformats.org/officeDocument/2006/relationships/font" Target="fonts/Merriweather-regular.fntdata"/><Relationship Id="rId24" Type="http://schemas.openxmlformats.org/officeDocument/2006/relationships/font" Target="fonts/PlayfairDisplay-italic.fntdata"/><Relationship Id="rId46" Type="http://schemas.openxmlformats.org/officeDocument/2006/relationships/font" Target="fonts/Merriweather-boldItalic.fntdata"/><Relationship Id="rId23" Type="http://schemas.openxmlformats.org/officeDocument/2006/relationships/font" Target="fonts/PlayfairDisplay-bold.fntdata"/><Relationship Id="rId45" Type="http://schemas.openxmlformats.org/officeDocument/2006/relationships/font" Target="fonts/Merriweather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onoLight-regular.fntdata"/><Relationship Id="rId25" Type="http://schemas.openxmlformats.org/officeDocument/2006/relationships/font" Target="fonts/PlayfairDisplay-boldItalic.fntdata"/><Relationship Id="rId28" Type="http://schemas.openxmlformats.org/officeDocument/2006/relationships/font" Target="fonts/RobotoMonoLight-italic.fntdata"/><Relationship Id="rId27" Type="http://schemas.openxmlformats.org/officeDocument/2006/relationships/font" Target="fonts/RobotoMonoLigh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MonoLigh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BGaramond-regular.fntdata"/><Relationship Id="rId30" Type="http://schemas.openxmlformats.org/officeDocument/2006/relationships/font" Target="fonts/PressStart2P-regular.fntdata"/><Relationship Id="rId11" Type="http://schemas.openxmlformats.org/officeDocument/2006/relationships/slide" Target="slides/slide6.xml"/><Relationship Id="rId33" Type="http://schemas.openxmlformats.org/officeDocument/2006/relationships/font" Target="fonts/EBGaramond-italic.fntdata"/><Relationship Id="rId10" Type="http://schemas.openxmlformats.org/officeDocument/2006/relationships/slide" Target="slides/slide5.xml"/><Relationship Id="rId32" Type="http://schemas.openxmlformats.org/officeDocument/2006/relationships/font" Target="fonts/EBGaramond-bold.fntdata"/><Relationship Id="rId13" Type="http://schemas.openxmlformats.org/officeDocument/2006/relationships/slide" Target="slides/slide8.xml"/><Relationship Id="rId35" Type="http://schemas.openxmlformats.org/officeDocument/2006/relationships/font" Target="fonts/RobotoMonoThin-regular.fntdata"/><Relationship Id="rId12" Type="http://schemas.openxmlformats.org/officeDocument/2006/relationships/slide" Target="slides/slide7.xml"/><Relationship Id="rId34" Type="http://schemas.openxmlformats.org/officeDocument/2006/relationships/font" Target="fonts/EBGaramond-boldItalic.fntdata"/><Relationship Id="rId15" Type="http://schemas.openxmlformats.org/officeDocument/2006/relationships/slide" Target="slides/slide10.xml"/><Relationship Id="rId37" Type="http://schemas.openxmlformats.org/officeDocument/2006/relationships/font" Target="fonts/RobotoMonoThin-italic.fntdata"/><Relationship Id="rId14" Type="http://schemas.openxmlformats.org/officeDocument/2006/relationships/slide" Target="slides/slide9.xml"/><Relationship Id="rId36" Type="http://schemas.openxmlformats.org/officeDocument/2006/relationships/font" Target="fonts/RobotoMonoThin-bold.fntdata"/><Relationship Id="rId17" Type="http://schemas.openxmlformats.org/officeDocument/2006/relationships/slide" Target="slides/slide12.xml"/><Relationship Id="rId39" Type="http://schemas.openxmlformats.org/officeDocument/2006/relationships/font" Target="fonts/EBGaramondRegular-regular.fntdata"/><Relationship Id="rId16" Type="http://schemas.openxmlformats.org/officeDocument/2006/relationships/slide" Target="slides/slide11.xml"/><Relationship Id="rId38" Type="http://schemas.openxmlformats.org/officeDocument/2006/relationships/font" Target="fonts/RobotoMonoThin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7a4ce6c4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7a4ce6c4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c82109cc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c82109cc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c82109cc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c82109cc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c82109cc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c82109cc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c82109cc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c82109cc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c82109cc1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c82109cc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cb19daf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cb19daf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6c82109c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6c82109c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c82109cc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c82109cc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c82109cc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c82109cc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c82109cc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c82109cc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c82109cc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c82109cc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c82109cc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c82109cc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c82109cc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c82109cc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c82109cc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c82109cc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Relationship Id="rId4" Type="http://schemas.openxmlformats.org/officeDocument/2006/relationships/image" Target="../media/image32.jpg"/><Relationship Id="rId5" Type="http://schemas.openxmlformats.org/officeDocument/2006/relationships/image" Target="../media/image29.jpg"/><Relationship Id="rId6" Type="http://schemas.openxmlformats.org/officeDocument/2006/relationships/image" Target="../media/image28.png"/><Relationship Id="rId7" Type="http://schemas.openxmlformats.org/officeDocument/2006/relationships/image" Target="../media/image30.png"/><Relationship Id="rId8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7.jpg"/><Relationship Id="rId5" Type="http://schemas.openxmlformats.org/officeDocument/2006/relationships/image" Target="../media/image16.png"/><Relationship Id="rId6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46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Relationship Id="rId4" Type="http://schemas.openxmlformats.org/officeDocument/2006/relationships/image" Target="../media/image6.png"/><Relationship Id="rId11" Type="http://schemas.openxmlformats.org/officeDocument/2006/relationships/image" Target="../media/image1.png"/><Relationship Id="rId10" Type="http://schemas.openxmlformats.org/officeDocument/2006/relationships/image" Target="../media/image1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Relationship Id="rId7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Relationship Id="rId6" Type="http://schemas.openxmlformats.org/officeDocument/2006/relationships/image" Target="../media/image18.png"/><Relationship Id="rId7" Type="http://schemas.openxmlformats.org/officeDocument/2006/relationships/image" Target="../media/image21.png"/><Relationship Id="rId8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26.png"/><Relationship Id="rId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5904" l="0" r="0" t="5568"/>
          <a:stretch/>
        </p:blipFill>
        <p:spPr>
          <a:xfrm>
            <a:off x="450" y="0"/>
            <a:ext cx="9295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704850" y="1238250"/>
            <a:ext cx="7896300" cy="1505100"/>
          </a:xfrm>
          <a:prstGeom prst="rect">
            <a:avLst/>
          </a:prstGeom>
          <a:effectLst>
            <a:outerShdw blurRad="42863" rotWithShape="0" algn="bl" dir="300000" dist="76200">
              <a:srgbClr val="FF007C">
                <a:alpha val="6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200">
                <a:solidFill>
                  <a:srgbClr val="F3F3F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ИНТЕРНЕТ</a:t>
            </a:r>
            <a:r>
              <a:rPr lang="ru" sz="7200">
                <a:solidFill>
                  <a:srgbClr val="F3F3F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</a:t>
            </a:r>
            <a:endParaRPr sz="7200">
              <a:solidFill>
                <a:srgbClr val="F3F3F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428750" y="2942100"/>
            <a:ext cx="2419500" cy="1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DANGER</a:t>
            </a:r>
            <a:endParaRPr sz="2400"/>
          </a:p>
        </p:txBody>
      </p:sp>
      <p:sp>
        <p:nvSpPr>
          <p:cNvPr id="57" name="Google Shape;57;p13"/>
          <p:cNvSpPr txBox="1"/>
          <p:nvPr/>
        </p:nvSpPr>
        <p:spPr>
          <a:xfrm>
            <a:off x="5524650" y="2942100"/>
            <a:ext cx="2419500" cy="1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NOT </a:t>
            </a:r>
            <a:r>
              <a:rPr lang="ru" sz="2400"/>
              <a:t>DANGER</a:t>
            </a:r>
            <a:endParaRPr sz="240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7650" y="4157725"/>
            <a:ext cx="939925" cy="9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2"/>
          <p:cNvPicPr preferRelativeResize="0"/>
          <p:nvPr/>
        </p:nvPicPr>
        <p:blipFill rotWithShape="1">
          <a:blip r:embed="rId3">
            <a:alphaModFix/>
          </a:blip>
          <a:srcRect b="2497" l="0" r="0" t="13128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853" y="0"/>
            <a:ext cx="289514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 rotWithShape="1">
          <a:blip r:embed="rId5">
            <a:alphaModFix/>
          </a:blip>
          <a:srcRect b="0" l="0" r="12556" t="0"/>
          <a:stretch/>
        </p:blipFill>
        <p:spPr>
          <a:xfrm>
            <a:off x="0" y="0"/>
            <a:ext cx="28534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8859" y="0"/>
            <a:ext cx="307628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2424" y="0"/>
            <a:ext cx="398062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>
            <p:ph idx="1" type="body"/>
          </p:nvPr>
        </p:nvSpPr>
        <p:spPr>
          <a:xfrm>
            <a:off x="1874225" y="2267675"/>
            <a:ext cx="5185800" cy="2432700"/>
          </a:xfrm>
          <a:prstGeom prst="rect">
            <a:avLst/>
          </a:prstGeom>
          <a:effectLst>
            <a:outerShdw blurRad="57150" rotWithShape="0" algn="bl" dist="57150">
              <a:srgbClr val="FF0091">
                <a:alpha val="87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800">
                <a:solidFill>
                  <a:srgbClr val="F3F3F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ВСË</a:t>
            </a:r>
            <a:r>
              <a:rPr b="1" lang="ru" sz="2400">
                <a:solidFill>
                  <a:srgbClr val="F3F3F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,</a:t>
            </a:r>
            <a:r>
              <a:rPr b="1" lang="ru" sz="4800">
                <a:solidFill>
                  <a:srgbClr val="F3F3F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</a:t>
            </a:r>
            <a:endParaRPr b="1" sz="4800">
              <a:solidFill>
                <a:srgbClr val="F3F3F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3F3F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что попадает в </a:t>
            </a:r>
            <a:r>
              <a:rPr b="1" lang="ru" sz="4800">
                <a:solidFill>
                  <a:srgbClr val="F3F3F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ИНТЕРНЕТ</a:t>
            </a:r>
            <a:r>
              <a:rPr b="1" lang="ru" sz="3600">
                <a:solidFill>
                  <a:srgbClr val="F3F3F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</a:t>
            </a:r>
            <a:r>
              <a:rPr b="1" lang="ru" sz="2400">
                <a:solidFill>
                  <a:srgbClr val="F3F3F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- остается там навсегда!</a:t>
            </a:r>
            <a:endParaRPr b="1" sz="2400">
              <a:solidFill>
                <a:srgbClr val="F3F3F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26763" y="3182725"/>
            <a:ext cx="812526" cy="81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ГДЕ ЛОГИКА?</a:t>
            </a: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9144000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/>
          </a:blip>
          <a:srcRect b="0" l="47941" r="0" t="601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349" y="523876"/>
            <a:ext cx="3937226" cy="393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 rotWithShape="1">
          <a:blip r:embed="rId5">
            <a:alphaModFix/>
          </a:blip>
          <a:srcRect b="0" l="14079" r="14086" t="0"/>
          <a:stretch/>
        </p:blipFill>
        <p:spPr>
          <a:xfrm>
            <a:off x="329600" y="523875"/>
            <a:ext cx="4242402" cy="393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 rotWithShape="1">
          <a:blip r:embed="rId3">
            <a:alphaModFix/>
          </a:blip>
          <a:srcRect b="0" l="47941" r="0" t="601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 rotWithShape="1">
          <a:blip r:embed="rId4">
            <a:alphaModFix/>
          </a:blip>
          <a:srcRect b="0" l="0" r="17837" t="0"/>
          <a:stretch/>
        </p:blipFill>
        <p:spPr>
          <a:xfrm>
            <a:off x="247650" y="876300"/>
            <a:ext cx="4756426" cy="3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 rotWithShape="1">
          <a:blip r:embed="rId5">
            <a:alphaModFix/>
          </a:blip>
          <a:srcRect b="0" l="13286" r="19268" t="0"/>
          <a:stretch/>
        </p:blipFill>
        <p:spPr>
          <a:xfrm>
            <a:off x="5172075" y="876300"/>
            <a:ext cx="3430489" cy="339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21843"/>
            <a:ext cx="9144000" cy="6139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7"/>
          <p:cNvPicPr preferRelativeResize="0"/>
          <p:nvPr/>
        </p:nvPicPr>
        <p:blipFill rotWithShape="1">
          <a:blip r:embed="rId3">
            <a:alphaModFix/>
          </a:blip>
          <a:srcRect b="4066" l="410" r="-410" t="734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/>
          <p:nvPr>
            <p:ph type="title"/>
          </p:nvPr>
        </p:nvSpPr>
        <p:spPr>
          <a:xfrm>
            <a:off x="454575" y="2209800"/>
            <a:ext cx="3469800" cy="8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Mono Thin"/>
                <a:ea typeface="Roboto Mono Thin"/>
                <a:cs typeface="Roboto Mono Thin"/>
                <a:sym typeface="Roboto Mono Thin"/>
              </a:rPr>
              <a:t>Вы молодцы!</a:t>
            </a:r>
            <a:r>
              <a:rPr lang="ru">
                <a:latin typeface="Roboto Mono Thin"/>
                <a:ea typeface="Roboto Mono Thin"/>
                <a:cs typeface="Roboto Mono Thin"/>
                <a:sym typeface="Roboto Mono Thin"/>
              </a:rPr>
              <a:t>👏</a:t>
            </a:r>
            <a:endParaRPr>
              <a:latin typeface="Roboto Mono Thin"/>
              <a:ea typeface="Roboto Mono Thin"/>
              <a:cs typeface="Roboto Mono Thin"/>
              <a:sym typeface="Roboto Mono Thin"/>
            </a:endParaRPr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7730" y="0"/>
            <a:ext cx="512627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604101" y="-1"/>
            <a:ext cx="5539900" cy="3694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Google Shape;64;p14"/>
          <p:cNvCxnSpPr/>
          <p:nvPr/>
        </p:nvCxnSpPr>
        <p:spPr>
          <a:xfrm>
            <a:off x="3950400" y="3162300"/>
            <a:ext cx="0" cy="1305000"/>
          </a:xfrm>
          <a:prstGeom prst="straightConnector1">
            <a:avLst/>
          </a:prstGeom>
          <a:noFill/>
          <a:ln cap="flat" cmpd="sng" w="152400">
            <a:solidFill>
              <a:srgbClr val="FF007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" name="Google Shape;65;p14"/>
          <p:cNvSpPr txBox="1"/>
          <p:nvPr>
            <p:ph type="title"/>
          </p:nvPr>
        </p:nvSpPr>
        <p:spPr>
          <a:xfrm>
            <a:off x="4086225" y="3082025"/>
            <a:ext cx="4972500" cy="16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highlight>
                  <a:srgbClr val="FF007C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Социальные сети</a:t>
            </a:r>
            <a:endParaRPr b="1">
              <a:solidFill>
                <a:srgbClr val="FFFFFF"/>
              </a:solidFill>
              <a:highlight>
                <a:srgbClr val="FF007C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highlight>
                  <a:srgbClr val="FF007C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не заменят живое </a:t>
            </a:r>
            <a:endParaRPr b="1">
              <a:solidFill>
                <a:srgbClr val="FFFFFF"/>
              </a:solidFill>
              <a:highlight>
                <a:srgbClr val="FF007C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highlight>
                  <a:srgbClr val="FF007C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человеческое общение! </a:t>
            </a:r>
            <a:endParaRPr b="1" sz="1000">
              <a:solidFill>
                <a:srgbClr val="FFFFFF"/>
              </a:solidFill>
              <a:highlight>
                <a:srgbClr val="FF007C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17340" y="659925"/>
            <a:ext cx="222249" cy="22224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4445800" y="2194225"/>
            <a:ext cx="1372800" cy="9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7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👫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500925"/>
            <a:ext cx="3961823" cy="264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6">
            <a:alphaModFix/>
          </a:blip>
          <a:srcRect b="4001" l="19309" r="0" t="7471"/>
          <a:stretch/>
        </p:blipFill>
        <p:spPr>
          <a:xfrm>
            <a:off x="0" y="0"/>
            <a:ext cx="3961825" cy="250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600" y="-233225"/>
            <a:ext cx="5814875" cy="58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 amt="89000"/>
          </a:blip>
          <a:srcRect b="0" l="0" r="5096" t="0"/>
          <a:stretch/>
        </p:blipFill>
        <p:spPr>
          <a:xfrm>
            <a:off x="1902199" y="0"/>
            <a:ext cx="72417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836900"/>
            <a:ext cx="5413800" cy="1005600"/>
          </a:xfrm>
          <a:prstGeom prst="rect">
            <a:avLst/>
          </a:prstGeom>
          <a:effectLst>
            <a:outerShdw blurRad="14288" rotWithShape="0" algn="bl" dir="360000" dist="28575">
              <a:srgbClr val="00FFFF">
                <a:alpha val="3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latin typeface="Press Start 2P"/>
                <a:ea typeface="Press Start 2P"/>
                <a:cs typeface="Press Start 2P"/>
                <a:sym typeface="Press Start 2P"/>
              </a:rPr>
              <a:t>ИНФОРМАЦИОННАЯ </a:t>
            </a:r>
            <a:endParaRPr b="1" sz="2600"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latin typeface="Press Start 2P"/>
                <a:ea typeface="Press Start 2P"/>
                <a:cs typeface="Press Start 2P"/>
                <a:sym typeface="Press Start 2P"/>
              </a:rPr>
              <a:t>БЕЗОПАСНОСТЬ</a:t>
            </a:r>
            <a:endParaRPr b="1" sz="26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199250" y="2600500"/>
            <a:ext cx="4131600" cy="19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EB Garamond Regular"/>
                <a:ea typeface="EB Garamond Regular"/>
                <a:cs typeface="EB Garamond Regular"/>
                <a:sym typeface="EB Garamond Regular"/>
              </a:rPr>
              <a:t>Перед тем как зайти на сайт </a:t>
            </a:r>
            <a:endParaRPr sz="2400">
              <a:latin typeface="EB Garamond Regular"/>
              <a:ea typeface="EB Garamond Regular"/>
              <a:cs typeface="EB Garamond Regular"/>
              <a:sym typeface="EB Garamond Regula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EB Garamond Regular"/>
                <a:ea typeface="EB Garamond Regular"/>
                <a:cs typeface="EB Garamond Regular"/>
                <a:sym typeface="EB Garamond Regular"/>
              </a:rPr>
              <a:t>и </a:t>
            </a:r>
            <a:r>
              <a:rPr lang="ru" sz="2400">
                <a:latin typeface="EB Garamond Regular"/>
                <a:ea typeface="EB Garamond Regular"/>
                <a:cs typeface="EB Garamond Regular"/>
                <a:sym typeface="EB Garamond Regular"/>
              </a:rPr>
              <a:t>зарегистрироваться</a:t>
            </a:r>
            <a:r>
              <a:rPr lang="ru" sz="2400">
                <a:latin typeface="EB Garamond Regular"/>
                <a:ea typeface="EB Garamond Regular"/>
                <a:cs typeface="EB Garamond Regular"/>
                <a:sym typeface="EB Garamond Regular"/>
              </a:rPr>
              <a:t>, </a:t>
            </a:r>
            <a:endParaRPr sz="2400">
              <a:latin typeface="EB Garamond Regular"/>
              <a:ea typeface="EB Garamond Regular"/>
              <a:cs typeface="EB Garamond Regular"/>
              <a:sym typeface="EB Garamond Regula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EB Garamond Regular"/>
                <a:ea typeface="EB Garamond Regular"/>
                <a:cs typeface="EB Garamond Regular"/>
                <a:sym typeface="EB Garamond Regular"/>
              </a:rPr>
              <a:t>ознакомьтесь с </a:t>
            </a:r>
            <a:endParaRPr sz="2400">
              <a:latin typeface="EB Garamond Regular"/>
              <a:ea typeface="EB Garamond Regular"/>
              <a:cs typeface="EB Garamond Regular"/>
              <a:sym typeface="EB Garamond Regula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EB Garamond Regular"/>
                <a:ea typeface="EB Garamond Regular"/>
                <a:cs typeface="EB Garamond Regular"/>
                <a:sym typeface="EB Garamond Regular"/>
              </a:rPr>
              <a:t>пользовательским </a:t>
            </a:r>
            <a:endParaRPr sz="2400">
              <a:latin typeface="EB Garamond Regular"/>
              <a:ea typeface="EB Garamond Regular"/>
              <a:cs typeface="EB Garamond Regular"/>
              <a:sym typeface="EB Garamond Regula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EB Garamond Regular"/>
                <a:ea typeface="EB Garamond Regular"/>
                <a:cs typeface="EB Garamond Regular"/>
                <a:sym typeface="EB Garamond Regular"/>
              </a:rPr>
              <a:t>соглашением!</a:t>
            </a:r>
            <a:endParaRPr sz="2400">
              <a:latin typeface="EB Garamond Regular"/>
              <a:ea typeface="EB Garamond Regular"/>
              <a:cs typeface="EB Garamond Regular"/>
              <a:sym typeface="EB Garamond Regular"/>
            </a:endParaRPr>
          </a:p>
        </p:txBody>
      </p:sp>
      <p:cxnSp>
        <p:nvCxnSpPr>
          <p:cNvPr id="78" name="Google Shape;78;p15"/>
          <p:cNvCxnSpPr/>
          <p:nvPr/>
        </p:nvCxnSpPr>
        <p:spPr>
          <a:xfrm>
            <a:off x="73825" y="2736900"/>
            <a:ext cx="0" cy="1793100"/>
          </a:xfrm>
          <a:prstGeom prst="straightConnector1">
            <a:avLst/>
          </a:prstGeom>
          <a:noFill/>
          <a:ln cap="flat" cmpd="sng" w="152400">
            <a:solidFill>
              <a:srgbClr val="FF007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9" name="Google Shape;79;p15"/>
          <p:cNvPicPr preferRelativeResize="0"/>
          <p:nvPr/>
        </p:nvPicPr>
        <p:blipFill>
          <a:blip r:embed="rId5">
            <a:alphaModFix amt="79000"/>
          </a:blip>
          <a:stretch>
            <a:fillRect/>
          </a:stretch>
        </p:blipFill>
        <p:spPr>
          <a:xfrm>
            <a:off x="4823675" y="-1149650"/>
            <a:ext cx="2618350" cy="9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6">
            <a:alphaModFix amt="29000"/>
          </a:blip>
          <a:stretch>
            <a:fillRect/>
          </a:stretch>
        </p:blipFill>
        <p:spPr>
          <a:xfrm flipH="1">
            <a:off x="8173951" y="933451"/>
            <a:ext cx="722399" cy="72237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199250" y="1842500"/>
            <a:ext cx="1478700" cy="9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333333"/>
                </a:solidFill>
                <a:highlight>
                  <a:schemeClr val="lt1"/>
                </a:highlight>
              </a:rPr>
              <a:t>☝</a:t>
            </a:r>
            <a:r>
              <a:rPr lang="ru" sz="5000">
                <a:solidFill>
                  <a:schemeClr val="dk2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👨‍🏫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5999138" y="1003763"/>
            <a:ext cx="2287200" cy="444900"/>
          </a:xfrm>
          <a:prstGeom prst="rect">
            <a:avLst/>
          </a:prstGeom>
          <a:effectLst>
            <a:outerShdw rotWithShape="0" algn="bl" dir="2100000" dist="66675">
              <a:srgbClr val="FF007C">
                <a:alpha val="41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highlight>
                  <a:srgbClr val="FFFF00"/>
                </a:highlight>
                <a:latin typeface="Roboto Mono Light"/>
                <a:ea typeface="Roboto Mono Light"/>
                <a:cs typeface="Roboto Mono Light"/>
                <a:sym typeface="Roboto Mono Light"/>
              </a:rPr>
              <a:t>Отпечатки пальцев</a:t>
            </a:r>
            <a:endParaRPr sz="1400"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227100" y="1747350"/>
            <a:ext cx="1478700" cy="9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solidFill>
                  <a:srgbClr val="FF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❗️ </a:t>
            </a:r>
            <a:r>
              <a:rPr lang="ru" sz="5000">
                <a:solidFill>
                  <a:schemeClr val="dk2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👨‍🏫</a:t>
            </a:r>
            <a:endParaRPr/>
          </a:p>
        </p:txBody>
      </p:sp>
      <p:sp>
        <p:nvSpPr>
          <p:cNvPr id="89" name="Google Shape;89;p16"/>
          <p:cNvSpPr txBox="1"/>
          <p:nvPr/>
        </p:nvSpPr>
        <p:spPr>
          <a:xfrm>
            <a:off x="129025" y="2691450"/>
            <a:ext cx="3680700" cy="216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rgbClr val="000000">
                <a:alpha val="91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Защищайте свою личную жизнь: не указывайте в открытом доступе </a:t>
            </a:r>
            <a:r>
              <a:rPr b="1" lang="ru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В</a:t>
            </a:r>
            <a:r>
              <a:rPr b="1" lang="ru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аши телефоны, адреса, дату рождения, геолокацию и другую личную информацию!</a:t>
            </a:r>
            <a:endParaRPr b="1" sz="18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5087825" y="399977"/>
            <a:ext cx="3000000" cy="405000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2220000" dist="66675">
              <a:srgbClr val="FF007C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highlight>
                  <a:srgbClr val="FFFF00"/>
                </a:highlight>
                <a:latin typeface="Roboto Mono Light"/>
                <a:ea typeface="Roboto Mono Light"/>
                <a:cs typeface="Roboto Mono Light"/>
                <a:sym typeface="Roboto Mono Light"/>
              </a:rPr>
              <a:t>ФИО,</a:t>
            </a:r>
            <a:r>
              <a:rPr lang="ru">
                <a:solidFill>
                  <a:schemeClr val="dk2"/>
                </a:solidFill>
                <a:highlight>
                  <a:srgbClr val="FFFF00"/>
                </a:highlight>
                <a:latin typeface="Roboto Mono Light"/>
                <a:ea typeface="Roboto Mono Light"/>
                <a:cs typeface="Roboto Mono Light"/>
                <a:sym typeface="Roboto Mono Light"/>
              </a:rPr>
              <a:t> данные паспорта 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5579075" y="3739950"/>
            <a:ext cx="1890300" cy="4449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1920000" dist="66675">
              <a:srgbClr val="FF0000">
                <a:alpha val="52999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highlight>
                  <a:srgbClr val="FFFF00"/>
                </a:highlight>
                <a:latin typeface="Roboto Mono Light"/>
                <a:ea typeface="Roboto Mono Light"/>
                <a:cs typeface="Roboto Mono Light"/>
                <a:sym typeface="Roboto Mono Light"/>
              </a:rPr>
              <a:t>Фотография 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6554100" y="1864800"/>
            <a:ext cx="2128500" cy="6816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1920000" dist="57150">
              <a:srgbClr val="FF007C">
                <a:alpha val="57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highlight>
                  <a:srgbClr val="FFFF00"/>
                </a:highlight>
                <a:latin typeface="Roboto Mono Light"/>
                <a:ea typeface="Roboto Mono Light"/>
                <a:cs typeface="Roboto Mono Light"/>
                <a:sym typeface="Roboto Mono Light"/>
              </a:rPr>
              <a:t>Возраст, место, </a:t>
            </a:r>
            <a:endParaRPr>
              <a:solidFill>
                <a:schemeClr val="dk2"/>
              </a:solidFill>
              <a:highlight>
                <a:srgbClr val="FFFF00"/>
              </a:highlight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highlight>
                  <a:srgbClr val="FFFF00"/>
                </a:highlight>
                <a:latin typeface="Roboto Mono Light"/>
                <a:ea typeface="Roboto Mono Light"/>
                <a:cs typeface="Roboto Mono Light"/>
                <a:sym typeface="Roboto Mono Light"/>
              </a:rPr>
              <a:t>день рождения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6329450" y="2898925"/>
            <a:ext cx="1626600" cy="4050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2580000" dist="66675">
              <a:srgbClr val="FF007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highlight>
                  <a:srgbClr val="FFFF00"/>
                </a:highlight>
                <a:latin typeface="Roboto Mono Light"/>
                <a:ea typeface="Roboto Mono Light"/>
                <a:cs typeface="Roboto Mono Light"/>
                <a:sym typeface="Roboto Mono Light"/>
              </a:rPr>
              <a:t>Группа крови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4506350" y="4320375"/>
            <a:ext cx="636000" cy="486900"/>
          </a:xfrm>
          <a:prstGeom prst="rect">
            <a:avLst/>
          </a:prstGeom>
          <a:noFill/>
          <a:ln>
            <a:noFill/>
          </a:ln>
          <a:effectLst>
            <a:outerShdw rotWithShape="0" algn="bl" dir="2100000" dist="66675">
              <a:srgbClr val="FF0091">
                <a:alpha val="52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highlight>
                  <a:srgbClr val="FFFF00"/>
                </a:highlight>
                <a:latin typeface="Roboto Mono Light"/>
                <a:ea typeface="Roboto Mono Light"/>
                <a:cs typeface="Roboto Mono Light"/>
                <a:sym typeface="Roboto Mono Light"/>
              </a:rPr>
              <a:t>ДНК  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95" name="Google Shape;95;p16"/>
          <p:cNvSpPr txBox="1"/>
          <p:nvPr>
            <p:ph type="title"/>
          </p:nvPr>
        </p:nvSpPr>
        <p:spPr>
          <a:xfrm>
            <a:off x="345925" y="399975"/>
            <a:ext cx="3463800" cy="1175700"/>
          </a:xfrm>
          <a:prstGeom prst="rect">
            <a:avLst/>
          </a:prstGeom>
          <a:effectLst>
            <a:outerShdw blurRad="14288" rotWithShape="0" algn="bl" dir="360000" dist="28575">
              <a:srgbClr val="FF0091">
                <a:alpha val="91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3F3F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ПЕРСОНАЛЬНЫЕ </a:t>
            </a:r>
            <a:endParaRPr b="1">
              <a:solidFill>
                <a:srgbClr val="F3F3F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3F3F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ДАННЫЕ</a:t>
            </a:r>
            <a:endParaRPr b="1">
              <a:solidFill>
                <a:srgbClr val="F3F3F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96" name="Google Shape;96;p16"/>
          <p:cNvCxnSpPr/>
          <p:nvPr/>
        </p:nvCxnSpPr>
        <p:spPr>
          <a:xfrm>
            <a:off x="0" y="2826700"/>
            <a:ext cx="0" cy="1405200"/>
          </a:xfrm>
          <a:prstGeom prst="straightConnector1">
            <a:avLst/>
          </a:prstGeom>
          <a:noFill/>
          <a:ln cap="flat" cmpd="sng" w="152400">
            <a:solidFill>
              <a:srgbClr val="FF007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74393">
            <a:off x="4922849" y="3712425"/>
            <a:ext cx="337699" cy="33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>
          <a:blip r:embed="rId3">
            <a:alphaModFix amt="92000"/>
          </a:blip>
          <a:stretch>
            <a:fillRect/>
          </a:stretch>
        </p:blipFill>
        <p:spPr>
          <a:xfrm>
            <a:off x="-1" y="0"/>
            <a:ext cx="770921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>
            <p:ph type="title"/>
          </p:nvPr>
        </p:nvSpPr>
        <p:spPr>
          <a:xfrm>
            <a:off x="320600" y="387875"/>
            <a:ext cx="2574900" cy="655800"/>
          </a:xfrm>
          <a:prstGeom prst="rect">
            <a:avLst/>
          </a:prstGeom>
          <a:effectLst>
            <a:outerShdw blurRad="57150" rotWithShape="0" algn="bl" dir="660000" dist="28575">
              <a:srgbClr val="FF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ФЕЙК! </a:t>
            </a:r>
            <a:endParaRPr b="1" sz="3600">
              <a:solidFill>
                <a:schemeClr val="lt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0" y="1866900"/>
            <a:ext cx="4419600" cy="215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7646" y="0"/>
            <a:ext cx="343635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320600" y="1428750"/>
            <a:ext cx="4146600" cy="2781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rgbClr val="333333"/>
                </a:solidFill>
                <a:highlight>
                  <a:srgbClr val="FFFFFF"/>
                </a:highlight>
              </a:rPr>
              <a:t>☝</a:t>
            </a:r>
            <a:r>
              <a:rPr lang="ru">
                <a:solidFill>
                  <a:srgbClr val="333333"/>
                </a:solidFill>
                <a:highlight>
                  <a:srgbClr val="FFFFFF"/>
                </a:highlight>
              </a:rPr>
              <a:t>❗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П</a:t>
            </a: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росматривая новости, доверяйте только проверенным источникам. </a:t>
            </a:r>
            <a:endParaRPr>
              <a:solidFill>
                <a:srgbClr val="000000"/>
              </a:solidFill>
              <a:latin typeface="EB Garamond Regular"/>
              <a:ea typeface="EB Garamond Regular"/>
              <a:cs typeface="EB Garamond Regular"/>
              <a:sym typeface="EB Garamond Regula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А прежде чем добавить незнакомого друга в социальной сети, проанализируйте содержимое его профиля!</a:t>
            </a:r>
            <a:endParaRPr>
              <a:solidFill>
                <a:srgbClr val="000000"/>
              </a:solidFill>
              <a:latin typeface="EB Garamond Regular"/>
              <a:ea typeface="EB Garamond Regular"/>
              <a:cs typeface="EB Garamond Regular"/>
              <a:sym typeface="EB Garamond Regular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6569" y="0"/>
            <a:ext cx="3737431" cy="26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6575" y="2651892"/>
            <a:ext cx="3737424" cy="249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4100" y="3204450"/>
            <a:ext cx="1793601" cy="100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7"/>
          <p:cNvCxnSpPr/>
          <p:nvPr/>
        </p:nvCxnSpPr>
        <p:spPr>
          <a:xfrm flipH="1">
            <a:off x="66600" y="1866900"/>
            <a:ext cx="9600" cy="2152800"/>
          </a:xfrm>
          <a:prstGeom prst="straightConnector1">
            <a:avLst/>
          </a:prstGeom>
          <a:noFill/>
          <a:ln cap="flat" cmpd="sng" w="152400">
            <a:solidFill>
              <a:srgbClr val="FF007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1" name="Google Shape;11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2790" y="3288825"/>
            <a:ext cx="222249" cy="22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 amt="50000"/>
          </a:blip>
          <a:srcRect b="21310" l="14741" r="0" t="44004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" y="0"/>
            <a:ext cx="289514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3233850" y="1733550"/>
            <a:ext cx="5710200" cy="21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chemeClr val="lt1"/>
                </a:solidFill>
                <a:highlight>
                  <a:srgbClr val="FF007C"/>
                </a:highlight>
                <a:latin typeface="Merriweather"/>
                <a:ea typeface="Merriweather"/>
                <a:cs typeface="Merriweather"/>
                <a:sym typeface="Merriweather"/>
              </a:rPr>
              <a:t>С осторожностью </a:t>
            </a:r>
            <a:r>
              <a:rPr lang="ru">
                <a:solidFill>
                  <a:schemeClr val="lt1"/>
                </a:solidFill>
                <a:highlight>
                  <a:srgbClr val="FF007C"/>
                </a:highlight>
                <a:latin typeface="Merriweather"/>
                <a:ea typeface="Merriweather"/>
                <a:cs typeface="Merriweather"/>
                <a:sym typeface="Merriweather"/>
              </a:rPr>
              <a:t>относитесь</a:t>
            </a:r>
            <a:r>
              <a:rPr lang="ru">
                <a:solidFill>
                  <a:schemeClr val="lt1"/>
                </a:solidFill>
                <a:highlight>
                  <a:srgbClr val="FF007C"/>
                </a:highlight>
                <a:latin typeface="Merriweather"/>
                <a:ea typeface="Merriweather"/>
                <a:cs typeface="Merriweather"/>
                <a:sym typeface="Merriweather"/>
              </a:rPr>
              <a:t> к письмам от неизвестных пользователей, тем более не переходите по ссылкам и не открывайте вложения!</a:t>
            </a:r>
            <a:endParaRPr>
              <a:solidFill>
                <a:schemeClr val="lt1"/>
              </a:solidFill>
              <a:highlight>
                <a:srgbClr val="FF007C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5">
            <a:alphaModFix/>
          </a:blip>
          <a:srcRect b="0" l="6001" r="6001" t="0"/>
          <a:stretch/>
        </p:blipFill>
        <p:spPr>
          <a:xfrm>
            <a:off x="152400" y="2128825"/>
            <a:ext cx="1990725" cy="13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3850" y="505750"/>
            <a:ext cx="2187963" cy="12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7425" y="3340150"/>
            <a:ext cx="1819276" cy="12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>
            <p:ph type="title"/>
          </p:nvPr>
        </p:nvSpPr>
        <p:spPr>
          <a:xfrm>
            <a:off x="3168175" y="395075"/>
            <a:ext cx="2700300" cy="703200"/>
          </a:xfrm>
          <a:prstGeom prst="rect">
            <a:avLst/>
          </a:prstGeom>
          <a:effectLst>
            <a:outerShdw blurRad="14288" rotWithShape="0" algn="bl" dir="360000" dist="28575">
              <a:srgbClr val="FF0091">
                <a:alpha val="86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latin typeface="Press Start 2P"/>
                <a:ea typeface="Press Start 2P"/>
                <a:cs typeface="Press Start 2P"/>
                <a:sym typeface="Press Start 2P"/>
              </a:rPr>
              <a:t>ФИШИНГ</a:t>
            </a:r>
            <a:endParaRPr b="1" sz="30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48275" y="1990725"/>
            <a:ext cx="3991026" cy="3991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7753350" y="884175"/>
            <a:ext cx="895200" cy="12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solidFill>
                  <a:schemeClr val="dk2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👨‍🏫</a:t>
            </a:r>
            <a:endParaRPr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19600" y="3448050"/>
            <a:ext cx="2505574" cy="15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95125" y="3648075"/>
            <a:ext cx="2081224" cy="179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005173" y="38648"/>
            <a:ext cx="285174" cy="28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428375" y="907650"/>
            <a:ext cx="3591300" cy="14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ono Thin"/>
              <a:buChar char="-"/>
            </a:pPr>
            <a:r>
              <a:rPr lang="ru" sz="2000">
                <a:latin typeface="Roboto Mono Thin"/>
                <a:ea typeface="Roboto Mono Thin"/>
                <a:cs typeface="Roboto Mono Thin"/>
                <a:sym typeface="Roboto Mono Thin"/>
              </a:rPr>
              <a:t>кибермоббинг</a:t>
            </a:r>
            <a:endParaRPr sz="2000">
              <a:latin typeface="Roboto Mono Thin"/>
              <a:ea typeface="Roboto Mono Thin"/>
              <a:cs typeface="Roboto Mono Thin"/>
              <a:sym typeface="Roboto Mono Thi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ono Thin"/>
              <a:buChar char="-"/>
            </a:pPr>
            <a:r>
              <a:rPr lang="ru" sz="2000">
                <a:latin typeface="Roboto Mono Thin"/>
                <a:ea typeface="Roboto Mono Thin"/>
                <a:cs typeface="Roboto Mono Thin"/>
                <a:sym typeface="Roboto Mono Thin"/>
              </a:rPr>
              <a:t>интернет-моббинг</a:t>
            </a:r>
            <a:endParaRPr sz="2000">
              <a:latin typeface="Roboto Mono Thin"/>
              <a:ea typeface="Roboto Mono Thin"/>
              <a:cs typeface="Roboto Mono Thin"/>
              <a:sym typeface="Roboto Mono Thi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ono Thin"/>
              <a:buChar char="-"/>
            </a:pPr>
            <a:r>
              <a:rPr lang="ru" sz="2000">
                <a:latin typeface="Roboto Mono Thin"/>
                <a:ea typeface="Roboto Mono Thin"/>
                <a:cs typeface="Roboto Mono Thin"/>
                <a:sym typeface="Roboto Mono Thin"/>
              </a:rPr>
              <a:t>троллинг</a:t>
            </a:r>
            <a:endParaRPr sz="2000">
              <a:latin typeface="Roboto Mono Thin"/>
              <a:ea typeface="Roboto Mono Thin"/>
              <a:cs typeface="Roboto Mono Thin"/>
              <a:sym typeface="Roboto Mono Thi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 Mono Thin"/>
              <a:buChar char="-"/>
            </a:pPr>
            <a:r>
              <a:rPr lang="ru" sz="2000">
                <a:latin typeface="Roboto Mono Thin"/>
                <a:ea typeface="Roboto Mono Thin"/>
                <a:cs typeface="Roboto Mono Thin"/>
                <a:sym typeface="Roboto Mono Thin"/>
              </a:rPr>
              <a:t>флейм</a:t>
            </a:r>
            <a:endParaRPr sz="2000">
              <a:latin typeface="Roboto Mono Thin"/>
              <a:ea typeface="Roboto Mono Thin"/>
              <a:cs typeface="Roboto Mono Thin"/>
              <a:sym typeface="Roboto Mono Thin"/>
            </a:endParaRPr>
          </a:p>
        </p:txBody>
      </p:sp>
      <p:sp>
        <p:nvSpPr>
          <p:cNvPr id="133" name="Google Shape;133;p19"/>
          <p:cNvSpPr txBox="1"/>
          <p:nvPr>
            <p:ph idx="1" type="body"/>
          </p:nvPr>
        </p:nvSpPr>
        <p:spPr>
          <a:xfrm>
            <a:off x="489425" y="2971800"/>
            <a:ext cx="4548600" cy="17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B Garamond Regular"/>
                <a:ea typeface="EB Garamond Regular"/>
                <a:cs typeface="EB Garamond Regular"/>
                <a:sym typeface="EB Garamond Regular"/>
              </a:rPr>
              <a:t>Важно не реагировать ни на какие сообщения или посты, написанные о Вас, какими бы болезненными или несправедливыми они ни были. Также очень важно не мстить - это лишь усугубит проблему и приведет к серьезным юридическим последствиям!</a:t>
            </a:r>
            <a:endParaRPr>
              <a:latin typeface="EB Garamond Regular"/>
              <a:ea typeface="EB Garamond Regular"/>
              <a:cs typeface="EB Garamond Regular"/>
              <a:sym typeface="EB Garamond Regular"/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b="0" l="2540" r="6715" t="0"/>
          <a:stretch/>
        </p:blipFill>
        <p:spPr>
          <a:xfrm>
            <a:off x="5410200" y="0"/>
            <a:ext cx="37338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0501" y="1"/>
            <a:ext cx="1638700" cy="149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7000" y="183663"/>
            <a:ext cx="381000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324150" y="2260125"/>
            <a:ext cx="14094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333333"/>
                </a:solidFill>
                <a:highlight>
                  <a:schemeClr val="lt1"/>
                </a:highlight>
              </a:rPr>
              <a:t>☝</a:t>
            </a:r>
            <a:r>
              <a:rPr lang="ru" sz="4000">
                <a:solidFill>
                  <a:schemeClr val="dk2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👨‍🏫</a:t>
            </a:r>
            <a:endParaRPr sz="4000"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638799" y="1040088"/>
            <a:ext cx="1491226" cy="149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>
            <p:ph type="title"/>
          </p:nvPr>
        </p:nvSpPr>
        <p:spPr>
          <a:xfrm>
            <a:off x="171200" y="384513"/>
            <a:ext cx="3219300" cy="703200"/>
          </a:xfrm>
          <a:prstGeom prst="rect">
            <a:avLst/>
          </a:prstGeom>
          <a:effectLst>
            <a:outerShdw blurRad="14288" rotWithShape="0" algn="bl" dir="360000" dist="28575">
              <a:srgbClr val="00FF00">
                <a:alpha val="91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КИБЕРБУЛЛИНГ</a:t>
            </a:r>
            <a:endParaRPr b="1" sz="33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40" name="Google Shape;140;p19"/>
          <p:cNvCxnSpPr/>
          <p:nvPr/>
        </p:nvCxnSpPr>
        <p:spPr>
          <a:xfrm>
            <a:off x="76200" y="3086100"/>
            <a:ext cx="0" cy="1686000"/>
          </a:xfrm>
          <a:prstGeom prst="straightConnector1">
            <a:avLst/>
          </a:prstGeom>
          <a:noFill/>
          <a:ln cap="flat" cmpd="sng" w="152400">
            <a:solidFill>
              <a:srgbClr val="FF007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1" name="Google Shape;14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637694">
            <a:off x="6116450" y="3135274"/>
            <a:ext cx="2190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 amt="50000"/>
          </a:blip>
          <a:srcRect b="47906" l="19002" r="0" t="17408"/>
          <a:stretch/>
        </p:blipFill>
        <p:spPr>
          <a:xfrm>
            <a:off x="0" y="-24000"/>
            <a:ext cx="8686800" cy="516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4">
            <a:alphaModFix amt="92000"/>
          </a:blip>
          <a:srcRect b="0" l="44021" r="0" t="0"/>
          <a:stretch/>
        </p:blipFill>
        <p:spPr>
          <a:xfrm>
            <a:off x="5029350" y="0"/>
            <a:ext cx="411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4563" y="465112"/>
            <a:ext cx="2936063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/>
          <p:nvPr/>
        </p:nvSpPr>
        <p:spPr>
          <a:xfrm>
            <a:off x="0" y="-24000"/>
            <a:ext cx="815100" cy="245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0" y="2233400"/>
            <a:ext cx="5029200" cy="245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5950" y="510741"/>
            <a:ext cx="2853301" cy="389974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/>
          <p:nvPr>
            <p:ph idx="1" type="body"/>
          </p:nvPr>
        </p:nvSpPr>
        <p:spPr>
          <a:xfrm>
            <a:off x="378375" y="2233400"/>
            <a:ext cx="4746000" cy="21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Уделяйте внимание тому, что вы размещаете на своей странице, в том числе репостам из пабликов и страниц друзе</a:t>
            </a: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й!</a:t>
            </a:r>
            <a:endParaRPr>
              <a:solidFill>
                <a:srgbClr val="000000"/>
              </a:solidFill>
              <a:latin typeface="EB Garamond Regular"/>
              <a:ea typeface="EB Garamond Regular"/>
              <a:cs typeface="EB Garamond Regular"/>
              <a:sym typeface="EB Garamond Regular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Старайтесь быть грамотными и взаимно </a:t>
            </a: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вежливыми</a:t>
            </a: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 при общении в сети. Придерживайтесь тех же стандартов поведения, что и в реальной жизни!</a:t>
            </a:r>
            <a:endParaRPr>
              <a:solidFill>
                <a:srgbClr val="000000"/>
              </a:solidFill>
              <a:latin typeface="EB Garamond Regular"/>
              <a:ea typeface="EB Garamond Regular"/>
              <a:cs typeface="EB Garamond Regular"/>
              <a:sym typeface="EB Garamond Regular"/>
            </a:endParaRPr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4425" y="782000"/>
            <a:ext cx="2336346" cy="27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>
            <p:ph type="title"/>
          </p:nvPr>
        </p:nvSpPr>
        <p:spPr>
          <a:xfrm>
            <a:off x="311700" y="376375"/>
            <a:ext cx="7394100" cy="1005600"/>
          </a:xfrm>
          <a:prstGeom prst="rect">
            <a:avLst/>
          </a:prstGeom>
          <a:effectLst>
            <a:outerShdw blurRad="14288" rotWithShape="0" algn="bl" dir="360000" dist="28575">
              <a:srgbClr val="00FFFF">
                <a:alpha val="3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latin typeface="Playfair Display"/>
                <a:ea typeface="Playfair Display"/>
                <a:cs typeface="Playfair Display"/>
                <a:sym typeface="Playfair Display"/>
              </a:rPr>
              <a:t>Цифровая репутация и </a:t>
            </a:r>
            <a:endParaRPr b="1" sz="3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latin typeface="Playfair Display"/>
                <a:ea typeface="Playfair Display"/>
                <a:cs typeface="Playfair Display"/>
                <a:sym typeface="Playfair Display"/>
              </a:rPr>
              <a:t>сетевой этикет</a:t>
            </a:r>
            <a:endParaRPr b="1" sz="3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21225" y="2940325"/>
            <a:ext cx="2517849" cy="18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305100" y="1593375"/>
            <a:ext cx="14094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333333"/>
                </a:solidFill>
                <a:highlight>
                  <a:schemeClr val="lt1"/>
                </a:highlight>
              </a:rPr>
              <a:t>☝</a:t>
            </a:r>
            <a:r>
              <a:rPr lang="ru" sz="4000">
                <a:solidFill>
                  <a:schemeClr val="dk2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👨‍🏫</a:t>
            </a:r>
            <a:endParaRPr sz="4000"/>
          </a:p>
        </p:txBody>
      </p:sp>
      <p:cxnSp>
        <p:nvCxnSpPr>
          <p:cNvPr id="157" name="Google Shape;157;p20"/>
          <p:cNvCxnSpPr/>
          <p:nvPr/>
        </p:nvCxnSpPr>
        <p:spPr>
          <a:xfrm>
            <a:off x="57150" y="2324100"/>
            <a:ext cx="0" cy="2105100"/>
          </a:xfrm>
          <a:prstGeom prst="straightConnector1">
            <a:avLst/>
          </a:prstGeom>
          <a:noFill/>
          <a:ln cap="flat" cmpd="sng" w="152400">
            <a:solidFill>
              <a:srgbClr val="FF007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211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 rotWithShape="1">
          <a:blip r:embed="rId4">
            <a:alphaModFix/>
          </a:blip>
          <a:srcRect b="-1020" l="3528" r="9778" t="-1020"/>
          <a:stretch/>
        </p:blipFill>
        <p:spPr>
          <a:xfrm rot="3">
            <a:off x="4463300" y="443352"/>
            <a:ext cx="4680701" cy="291502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28000" fadeDir="5400012" kx="0" rotWithShape="0" algn="bl" stA="25000" stPos="0" sy="-100000" ky="0"/>
          </a:effectLst>
        </p:spPr>
      </p:pic>
      <p:sp>
        <p:nvSpPr>
          <p:cNvPr id="164" name="Google Shape;164;p21"/>
          <p:cNvSpPr txBox="1"/>
          <p:nvPr>
            <p:ph idx="1" type="body"/>
          </p:nvPr>
        </p:nvSpPr>
        <p:spPr>
          <a:xfrm>
            <a:off x="203275" y="2298350"/>
            <a:ext cx="6950100" cy="26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 Regular"/>
              <a:buAutoNum type="arabicPeriod"/>
            </a:pP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Пользовательское соглашение ✅</a:t>
            </a:r>
            <a:endParaRPr>
              <a:solidFill>
                <a:srgbClr val="000000"/>
              </a:solidFill>
              <a:latin typeface="EB Garamond Regular"/>
              <a:ea typeface="EB Garamond Regular"/>
              <a:cs typeface="EB Garamond Regular"/>
              <a:sym typeface="EB Garamond Regular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 Regular"/>
              <a:buAutoNum type="arabicPeriod"/>
            </a:pP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Объем размещаемых ПД </a:t>
            </a:r>
            <a:endParaRPr>
              <a:solidFill>
                <a:srgbClr val="000000"/>
              </a:solidFill>
              <a:latin typeface="EB Garamond Regular"/>
              <a:ea typeface="EB Garamond Regular"/>
              <a:cs typeface="EB Garamond Regular"/>
              <a:sym typeface="EB Garamond Regular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 Regular"/>
              <a:buAutoNum type="arabicPeriod"/>
            </a:pP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Настройка приватности </a:t>
            </a:r>
            <a:r>
              <a:rPr lang="ru" sz="2000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🔎</a:t>
            </a:r>
            <a:endParaRPr sz="2000">
              <a:solidFill>
                <a:srgbClr val="000000"/>
              </a:solidFill>
              <a:latin typeface="EB Garamond Regular"/>
              <a:ea typeface="EB Garamond Regular"/>
              <a:cs typeface="EB Garamond Regular"/>
              <a:sym typeface="EB Garamond Regular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 Regular"/>
              <a:buAutoNum type="arabicPeriod"/>
            </a:pP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Надежные пароли </a:t>
            </a:r>
            <a:r>
              <a:rPr lang="ru" sz="2400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🔐</a:t>
            </a:r>
            <a:endParaRPr sz="2400">
              <a:solidFill>
                <a:srgbClr val="000000"/>
              </a:solidFill>
              <a:latin typeface="EB Garamond Regular"/>
              <a:ea typeface="EB Garamond Regular"/>
              <a:cs typeface="EB Garamond Regular"/>
              <a:sym typeface="EB Garamond Regular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 Regular"/>
              <a:buAutoNum type="arabicPeriod"/>
            </a:pP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Осторожность в использовании информации, полученной в сети (фейки, спам, фишинговые сайты) </a:t>
            </a:r>
            <a:r>
              <a:rPr lang="ru" sz="2400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👹🎣</a:t>
            </a:r>
            <a:endParaRPr sz="2400">
              <a:solidFill>
                <a:srgbClr val="000000"/>
              </a:solidFill>
              <a:latin typeface="EB Garamond Regular"/>
              <a:ea typeface="EB Garamond Regular"/>
              <a:cs typeface="EB Garamond Regular"/>
              <a:sym typeface="EB Garamond Regular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 Regular"/>
              <a:buAutoNum type="arabicPeriod"/>
            </a:pPr>
            <a:r>
              <a:rPr lang="ru">
                <a:solidFill>
                  <a:srgbClr val="00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Правила сетевого этикета и формирования цифровой репутации</a:t>
            </a:r>
            <a:endParaRPr sz="1000">
              <a:solidFill>
                <a:srgbClr val="000000"/>
              </a:solidFill>
              <a:latin typeface="EB Garamond Regular"/>
              <a:ea typeface="EB Garamond Regular"/>
              <a:cs typeface="EB Garamond Regular"/>
              <a:sym typeface="EB Garamond Regular"/>
            </a:endParaRPr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3625" y="2647950"/>
            <a:ext cx="335151" cy="3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>
            <p:ph type="title"/>
          </p:nvPr>
        </p:nvSpPr>
        <p:spPr>
          <a:xfrm>
            <a:off x="631900" y="122525"/>
            <a:ext cx="4987800" cy="1872300"/>
          </a:xfrm>
          <a:prstGeom prst="rect">
            <a:avLst/>
          </a:prstGeom>
          <a:effectLst>
            <a:outerShdw blurRad="14288" rotWithShape="0" algn="bl" dir="360000" dist="28575">
              <a:srgbClr val="00FFFF">
                <a:alpha val="3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Основные </a:t>
            </a:r>
            <a:endParaRPr sz="2200">
              <a:solidFill>
                <a:schemeClr val="lt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правила безопасного </a:t>
            </a:r>
            <a:endParaRPr sz="2200">
              <a:solidFill>
                <a:schemeClr val="lt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поведения </a:t>
            </a:r>
            <a:endParaRPr sz="2200">
              <a:solidFill>
                <a:schemeClr val="lt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в сети</a:t>
            </a:r>
            <a:endParaRPr sz="2200">
              <a:solidFill>
                <a:schemeClr val="lt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931115" y="4288950"/>
            <a:ext cx="222249" cy="22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